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7"/>
  </p:notesMasterIdLst>
  <p:sldIdLst>
    <p:sldId id="256" r:id="rId2"/>
    <p:sldId id="257" r:id="rId3"/>
    <p:sldId id="258" r:id="rId4"/>
    <p:sldId id="308" r:id="rId5"/>
    <p:sldId id="302" r:id="rId6"/>
    <p:sldId id="303" r:id="rId7"/>
    <p:sldId id="304" r:id="rId8"/>
    <p:sldId id="305" r:id="rId9"/>
    <p:sldId id="306" r:id="rId10"/>
    <p:sldId id="309" r:id="rId11"/>
    <p:sldId id="310" r:id="rId12"/>
    <p:sldId id="277" r:id="rId13"/>
    <p:sldId id="278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2" r:id="rId22"/>
    <p:sldId id="307" r:id="rId23"/>
    <p:sldId id="281" r:id="rId24"/>
    <p:sldId id="290" r:id="rId25"/>
    <p:sldId id="27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027" autoAdjust="0"/>
    <p:restoredTop sz="92712" autoAdjust="0"/>
  </p:normalViewPr>
  <p:slideViewPr>
    <p:cSldViewPr>
      <p:cViewPr>
        <p:scale>
          <a:sx n="100" d="100"/>
          <a:sy n="100" d="100"/>
        </p:scale>
        <p:origin x="-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D1699A19-063B-46FF-B83C-A010541F46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08BC5-013A-4D48-8BC7-0391BF5F6B08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Good afternoon. </a:t>
            </a:r>
          </a:p>
          <a:p>
            <a:pPr eaLnBrk="1" hangingPunct="1"/>
            <a:r>
              <a:rPr lang="en-US" smtClean="0"/>
              <a:t>My name is Michael Borokhovich, I'm a Master degree student at the Ben Gurion University in Israel. </a:t>
            </a:r>
          </a:p>
          <a:p>
            <a:pPr eaLnBrk="1" hangingPunct="1"/>
            <a:r>
              <a:rPr lang="en-US" smtClean="0"/>
              <a:t> </a:t>
            </a:r>
          </a:p>
          <a:p>
            <a:pPr eaLnBrk="1" hangingPunct="1"/>
            <a:r>
              <a:rPr lang="en-US" smtClean="0"/>
              <a:t>I'm going to present a paper that I wrote with Dr. Chen Avin and Dr. Arie Goldfel. </a:t>
            </a:r>
          </a:p>
          <a:p>
            <a:pPr eaLnBrk="1" hangingPunct="1"/>
            <a:r>
              <a:rPr lang="en-US" smtClean="0"/>
              <a:t> </a:t>
            </a:r>
          </a:p>
          <a:p>
            <a:pPr eaLnBrk="1" hangingPunct="1"/>
            <a:r>
              <a:rPr lang="en-US" smtClean="0"/>
              <a:t>Our paper describes the case study of developing, deploying and exploiting a virtual computer networks laboratory. </a:t>
            </a:r>
          </a:p>
          <a:p>
            <a:pPr eaLnBrk="1" hangingPunct="1"/>
            <a:r>
              <a:rPr lang="en-US" smtClean="0"/>
              <a:t> </a:t>
            </a:r>
          </a:p>
          <a:p>
            <a:pPr eaLnBrk="1" hangingPunct="1"/>
            <a:r>
              <a:rPr lang="en-US" smtClean="0"/>
              <a:t>Such a laboratory can be used for teaching Computer Networks and Network Programming courses.</a:t>
            </a:r>
          </a:p>
          <a:p>
            <a:pPr eaLnBrk="1" hangingPunct="1"/>
            <a:r>
              <a:rPr lang="en-US" smtClean="0"/>
              <a:t> </a:t>
            </a:r>
          </a:p>
          <a:p>
            <a:pPr eaLnBrk="1" hangingPunct="1"/>
            <a:r>
              <a:rPr lang="en-US" smtClean="0"/>
              <a:t>The main contribution of our work is providing an example of using virtualization to create an excellent learning facility along with saving costs, space, and energy.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59536-8FA6-4EED-AD79-882D619AEA06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So, why do we need a computer networks laboratory.</a:t>
            </a:r>
          </a:p>
          <a:p>
            <a:pPr eaLnBrk="1" hangingPunct="1"/>
            <a:r>
              <a:rPr lang="en-US" smtClean="0"/>
              <a:t>We want to learn how do computers exchange the information in the internet, how the routers on the way know the routes to the destination. </a:t>
            </a:r>
          </a:p>
          <a:p>
            <a:pPr eaLnBrk="1" hangingPunct="1"/>
            <a:r>
              <a:rPr lang="en-US" smtClean="0"/>
              <a:t>We want to learn how to configure those routers and computers to allow them to communicate. In addition we want to measure information rates and many other important papameters.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Before each lab session – assignment document with instructions</a:t>
            </a:r>
          </a:p>
          <a:p>
            <a:r>
              <a:rPr lang="en-US" smtClean="0"/>
              <a:t>Capture messages (investigate message fields)</a:t>
            </a:r>
          </a:p>
          <a:p>
            <a:r>
              <a:rPr lang="en-US" smtClean="0"/>
              <a:t>Take measurements (time…)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CD4E09-62E6-4D76-813E-4CF637580F1D}" type="slidenum">
              <a:rPr lang="he-IL" sz="1200"/>
              <a:pPr algn="r"/>
              <a:t>11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Increase utilization</a:t>
            </a:r>
          </a:p>
          <a:p>
            <a:pPr eaLnBrk="1" hangingPunct="1"/>
            <a:r>
              <a:rPr lang="en-US" smtClean="0"/>
              <a:t>Lower number of physical servers </a:t>
            </a:r>
          </a:p>
          <a:p>
            <a:pPr lvl="1" eaLnBrk="1" hangingPunct="1"/>
            <a:r>
              <a:rPr lang="en-US" smtClean="0"/>
              <a:t>reduce hardware maintenance costs and the energy saving </a:t>
            </a:r>
          </a:p>
          <a:p>
            <a:pPr eaLnBrk="1" hangingPunct="1"/>
            <a:r>
              <a:rPr lang="en-US" smtClean="0"/>
              <a:t>Isolation</a:t>
            </a:r>
          </a:p>
          <a:p>
            <a:pPr lvl="1" eaLnBrk="1" hangingPunct="1"/>
            <a:r>
              <a:rPr lang="en-US" smtClean="0"/>
              <a:t>prevent one application from impacting another. If we want to isolate some applications (or just test some unstable application), we can easily run them on different virtual machines</a:t>
            </a:r>
          </a:p>
          <a:p>
            <a:pPr eaLnBrk="1" hangingPunct="1"/>
            <a:r>
              <a:rPr lang="en-US" smtClean="0"/>
              <a:t>Virtual machine can be easily duplicated </a:t>
            </a:r>
          </a:p>
          <a:p>
            <a:pPr lvl="1" eaLnBrk="1" hangingPunct="1"/>
            <a:r>
              <a:rPr lang="en-US" smtClean="0"/>
              <a:t>speed up server deployment</a:t>
            </a:r>
          </a:p>
          <a:p>
            <a:pPr eaLnBrk="1" hangingPunct="1"/>
            <a:r>
              <a:rPr lang="en-US" smtClean="0"/>
              <a:t>Different operating systems on a single physical machine</a:t>
            </a:r>
          </a:p>
          <a:p>
            <a:pPr lvl="1" eaLnBrk="1" hangingPunct="1"/>
            <a:r>
              <a:rPr lang="en-US" smtClean="0"/>
              <a:t>Linux, Windows,...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  <a:defRPr/>
              </a:pPr>
              <a:endParaRPr lang="en-US"/>
            </a:p>
          </p:txBody>
        </p:sp>
      </p:grpSp>
      <p:sp>
        <p:nvSpPr>
          <p:cNvPr id="491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6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C601F7B-6150-4438-B86D-63E91A1EE3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23120-FA2D-423E-8DFB-543276A74B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6AB70-DEBA-44B2-B64E-976F412F244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EF67F-5193-4D21-9DD9-1554848D92E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BC415-92DA-40E2-862A-1E7C3D4D9F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F823-FD8C-4564-B4B6-389C0E704B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2EBC-F104-443E-A31D-6638A7A335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7E22-B960-4EE1-AE75-740B2C9655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E27C-3A0F-436C-A298-A5CB9CA785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FA4B-8B87-438B-B512-F06FEDC7D8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9878-CD97-4FA8-B343-A74718DE81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F689-55D8-48CA-AD00-CA35D0C88C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60F1-B234-460B-8F6F-39AD4419E5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2EDC-0055-45A4-936E-8AE316F75EB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813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itchFamily="2" charset="2"/>
                  <a:buChar char="l"/>
                  <a:defRPr/>
                </a:pPr>
                <a:endParaRPr lang="en-US"/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itchFamily="2" charset="2"/>
                  <a:buChar char="l"/>
                  <a:defRPr/>
                </a:pPr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813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itchFamily="2" charset="2"/>
                  <a:buChar char="l"/>
                  <a:defRPr/>
                </a:pPr>
                <a:endParaRPr lang="en-US"/>
              </a:p>
            </p:txBody>
          </p:sp>
          <p:sp>
            <p:nvSpPr>
              <p:cNvPr id="4813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itchFamily="2" charset="2"/>
                  <a:buChar char="l"/>
                  <a:defRPr/>
                </a:pPr>
                <a:endParaRPr lang="en-US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169FD9-A5F4-429F-8128-FF6A696A43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3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6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316EE-754A-4CD5-B885-E7A01BA190AF}" type="slidenum">
              <a:rPr lang="he-IL" smtClean="0"/>
              <a:pPr/>
              <a:t>1</a:t>
            </a:fld>
            <a:endParaRPr lang="en-US" smtClean="0"/>
          </a:p>
        </p:txBody>
      </p:sp>
      <p:sp>
        <p:nvSpPr>
          <p:cNvPr id="1741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200" b="0" smtClean="0"/>
              <a:t>MASTERING (VIRTUAL) NETWORKS</a:t>
            </a:r>
            <a:br>
              <a:rPr lang="en-US" sz="3200" b="0" smtClean="0"/>
            </a:br>
            <a:r>
              <a:rPr lang="en-US" sz="3200" b="0" smtClean="0"/>
              <a:t>A Case Study of Virtualizing Internet Lab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276600"/>
            <a:ext cx="3048000" cy="1371600"/>
          </a:xfrm>
        </p:spPr>
        <p:txBody>
          <a:bodyPr/>
          <a:lstStyle/>
          <a:p>
            <a:pPr eaLnBrk="1" hangingPunct="1"/>
            <a:r>
              <a:rPr lang="en-US" sz="2400" smtClean="0"/>
              <a:t>Avin Chen</a:t>
            </a:r>
          </a:p>
          <a:p>
            <a:pPr eaLnBrk="1" hangingPunct="1"/>
            <a:r>
              <a:rPr lang="en-US" sz="2400" smtClean="0"/>
              <a:t>Borokhovich Michael </a:t>
            </a:r>
          </a:p>
          <a:p>
            <a:pPr eaLnBrk="1" hangingPunct="1"/>
            <a:r>
              <a:rPr lang="en-US" sz="2400" smtClean="0"/>
              <a:t>Goldfeld Arik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Virtualization</a:t>
            </a: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344613" y="2344738"/>
          <a:ext cx="5160962" cy="1476375"/>
        </p:xfrm>
        <a:graphic>
          <a:graphicData uri="http://schemas.openxmlformats.org/presentationml/2006/ole">
            <p:oleObj spid="_x0000_s158723" name="Visio" r:id="rId3" imgW="7423372" imgH="2330749" progId="Visio.Drawing.11">
              <p:embed/>
            </p:oleObj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454650" y="3962400"/>
          <a:ext cx="1830388" cy="2557463"/>
        </p:xfrm>
        <a:graphic>
          <a:graphicData uri="http://schemas.openxmlformats.org/presentationml/2006/ole">
            <p:oleObj spid="_x0000_s158724" name="Visio" r:id="rId4" imgW="5327142" imgH="7441692" progId="Visio.Drawing.11">
              <p:embed/>
            </p:oleObj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657600" y="4572000"/>
          <a:ext cx="1579563" cy="931863"/>
        </p:xfrm>
        <a:graphic>
          <a:graphicData uri="http://schemas.openxmlformats.org/presentationml/2006/ole">
            <p:oleObj spid="_x0000_s158725" name="Visio" r:id="rId5" imgW="1579626" imgH="931545" progId="Visio.Drawing.11">
              <p:embed/>
            </p:oleObj>
          </a:graphicData>
        </a:graphic>
      </p:graphicFrame>
      <p:sp>
        <p:nvSpPr>
          <p:cNvPr id="158726" name="Rectangle 3"/>
          <p:cNvSpPr>
            <a:spLocks noChangeArrowheads="1"/>
          </p:cNvSpPr>
          <p:nvPr/>
        </p:nvSpPr>
        <p:spPr bwMode="auto">
          <a:xfrm>
            <a:off x="838200" y="2362200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One physical machine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Many independent operating systems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Operating system = Virtual machine</a:t>
            </a:r>
          </a:p>
        </p:txBody>
      </p:sp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4154488" y="4541838"/>
          <a:ext cx="4837112" cy="2163762"/>
        </p:xfrm>
        <a:graphic>
          <a:graphicData uri="http://schemas.openxmlformats.org/presentationml/2006/ole">
            <p:oleObj spid="_x0000_s158727" name="Visio" r:id="rId6" imgW="4244046" imgH="1899062" progId="Visio.Drawing.11">
              <p:embed/>
            </p:oleObj>
          </a:graphicData>
        </a:graphic>
      </p:graphicFrame>
      <p:sp>
        <p:nvSpPr>
          <p:cNvPr id="158728" name="Rectangle 3"/>
          <p:cNvSpPr>
            <a:spLocks noChangeArrowheads="1"/>
          </p:cNvSpPr>
          <p:nvPr/>
        </p:nvSpPr>
        <p:spPr bwMode="auto">
          <a:xfrm>
            <a:off x="838200" y="3962400"/>
            <a:ext cx="3886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Virtualization Platforms: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Virtual PC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VMware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Xen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  <p:bldP spid="1587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7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0C3FDF5-CA50-4595-99B0-238F0531DE8A}" type="slidenum">
              <a:rPr lang="he-IL" sz="2600" b="1">
                <a:solidFill>
                  <a:schemeClr val="bg1"/>
                </a:solidFill>
              </a:rPr>
              <a:pPr/>
              <a:t>11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9747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Virtualization Benefits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38200" y="2438400"/>
            <a:ext cx="320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Increase utilization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838200" y="3276600"/>
            <a:ext cx="556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Lower number of physical machines 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38200" y="49530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Isolation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38200" y="4114800"/>
            <a:ext cx="426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Simple management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838200" y="5715000"/>
            <a:ext cx="7162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Different operating systems on a single computer</a:t>
            </a:r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/>
        </p:nvGraphicFramePr>
        <p:xfrm>
          <a:off x="5486400" y="2057400"/>
          <a:ext cx="2895600" cy="3702050"/>
        </p:xfrm>
        <a:graphic>
          <a:graphicData uri="http://schemas.openxmlformats.org/presentationml/2006/ole">
            <p:oleObj spid="_x0000_s159753" name="Visio" r:id="rId4" imgW="5194081" imgH="664111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71" grpId="0"/>
      <p:bldP spid="88072" grpId="0"/>
      <p:bldP spid="88073" grpId="0"/>
      <p:bldP spid="88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EC9F5-6EFF-468A-AE2E-94AC21BBCCA5}" type="slidenum">
              <a:rPr lang="he-IL" smtClean="0"/>
              <a:pPr/>
              <a:t>12</a:t>
            </a:fld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“Mastering Networks” book of Liebeher and El Zakri</a:t>
            </a:r>
          </a:p>
        </p:txBody>
      </p:sp>
      <p:sp>
        <p:nvSpPr>
          <p:cNvPr id="9011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Virtual Lab Design</a:t>
            </a:r>
          </a:p>
        </p:txBody>
      </p:sp>
      <p:pic>
        <p:nvPicPr>
          <p:cNvPr id="94212" name="Picture 4" descr="real_net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51175"/>
            <a:ext cx="3429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518PADCQD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004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838200" y="3352800"/>
            <a:ext cx="7693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Set of equipment: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/>
              <a:t>4 PCs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/>
              <a:t>4 Routers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/>
              <a:t>8 Switches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838200" y="5486400"/>
            <a:ext cx="769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We call this set - NetLab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  <p:bldP spid="942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E61AA-A88C-48E8-AB67-5884C7CCB7CA}" type="slidenum">
              <a:rPr lang="he-IL" smtClean="0"/>
              <a:pPr/>
              <a:t>13</a:t>
            </a:fld>
            <a:endParaRPr lang="en-US" smtClean="0"/>
          </a:p>
        </p:txBody>
      </p:sp>
      <p:graphicFrame>
        <p:nvGraphicFramePr>
          <p:cNvPr id="95250" name="Object 18"/>
          <p:cNvGraphicFramePr>
            <a:graphicFrameLocks noChangeAspect="1"/>
          </p:cNvGraphicFramePr>
          <p:nvPr/>
        </p:nvGraphicFramePr>
        <p:xfrm>
          <a:off x="4495800" y="3352800"/>
          <a:ext cx="2408238" cy="2667000"/>
        </p:xfrm>
        <a:graphic>
          <a:graphicData uri="http://schemas.openxmlformats.org/presentationml/2006/ole">
            <p:oleObj spid="_x0000_s95250" name="Visio" r:id="rId3" imgW="3346831" imgH="3706729" progId="Visio.Drawing.11">
              <p:embed/>
            </p:oleObj>
          </a:graphicData>
        </a:graphic>
      </p:graphicFrame>
      <p:sp>
        <p:nvSpPr>
          <p:cNvPr id="9525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Virtual Lab Design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096000" cy="457200"/>
          </a:xfrm>
        </p:spPr>
        <p:txBody>
          <a:bodyPr/>
          <a:lstStyle/>
          <a:p>
            <a:pPr eaLnBrk="1" hangingPunct="1"/>
            <a:r>
              <a:rPr lang="en-US" sz="2400" smtClean="0"/>
              <a:t>Instead of real NetLabs – virtual NetLabs</a:t>
            </a: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7699375" y="3505200"/>
          <a:ext cx="987425" cy="2395538"/>
        </p:xfrm>
        <a:graphic>
          <a:graphicData uri="http://schemas.openxmlformats.org/presentationml/2006/ole">
            <p:oleObj spid="_x0000_s95237" name="Visio" r:id="rId4" imgW="934593" imgH="2266569" progId="Visio.Drawing.11">
              <p:embed/>
            </p:oleObj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3886200" y="5821363"/>
          <a:ext cx="4246563" cy="381000"/>
        </p:xfrm>
        <a:graphic>
          <a:graphicData uri="http://schemas.openxmlformats.org/presentationml/2006/ole">
            <p:oleObj spid="_x0000_s95240" name="Visio" r:id="rId5" imgW="4369689" imgH="391668" progId="Visio.Drawing.11">
              <p:embed/>
            </p:oleObj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4724400" y="3856038"/>
          <a:ext cx="828675" cy="2011362"/>
        </p:xfrm>
        <a:graphic>
          <a:graphicData uri="http://schemas.openxmlformats.org/presentationml/2006/ole">
            <p:oleObj spid="_x0000_s95241" name="Visio" r:id="rId6" imgW="934593" imgH="2266569" progId="Visio.Drawing.11">
              <p:embed/>
            </p:oleObj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7315200" y="3856038"/>
          <a:ext cx="828675" cy="2011362"/>
        </p:xfrm>
        <a:graphic>
          <a:graphicData uri="http://schemas.openxmlformats.org/presentationml/2006/ole">
            <p:oleObj spid="_x0000_s95242" name="Visio" r:id="rId7" imgW="934593" imgH="2266569" progId="Visio.Drawing.11">
              <p:embed/>
            </p:oleObj>
          </a:graphicData>
        </a:graphic>
      </p:graphicFrame>
      <p:graphicFrame>
        <p:nvGraphicFramePr>
          <p:cNvPr id="95243" name="Object 11"/>
          <p:cNvGraphicFramePr>
            <a:graphicFrameLocks noChangeAspect="1"/>
          </p:cNvGraphicFramePr>
          <p:nvPr/>
        </p:nvGraphicFramePr>
        <p:xfrm>
          <a:off x="3895725" y="3852863"/>
          <a:ext cx="828675" cy="2014537"/>
        </p:xfrm>
        <a:graphic>
          <a:graphicData uri="http://schemas.openxmlformats.org/presentationml/2006/ole">
            <p:oleObj spid="_x0000_s95243" name="Visio" r:id="rId8" imgW="934593" imgH="2266569" progId="Visio.Drawing.11">
              <p:embed/>
            </p:oleObj>
          </a:graphicData>
        </a:graphic>
      </p:graphicFrame>
      <p:graphicFrame>
        <p:nvGraphicFramePr>
          <p:cNvPr id="95244" name="Object 12"/>
          <p:cNvGraphicFramePr>
            <a:graphicFrameLocks noChangeAspect="1"/>
          </p:cNvGraphicFramePr>
          <p:nvPr/>
        </p:nvGraphicFramePr>
        <p:xfrm>
          <a:off x="6145213" y="4941888"/>
          <a:ext cx="560387" cy="74612"/>
        </p:xfrm>
        <a:graphic>
          <a:graphicData uri="http://schemas.openxmlformats.org/presentationml/2006/ole">
            <p:oleObj spid="_x0000_s95244" name="Visio" r:id="rId9" imgW="499491" imgH="67437" progId="Visio.Drawing.11">
              <p:embed/>
            </p:oleObj>
          </a:graphicData>
        </a:graphic>
      </p:graphicFrame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838200" y="2819400"/>
            <a:ext cx="411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Single physical server</a:t>
            </a:r>
          </a:p>
        </p:txBody>
      </p:sp>
      <p:graphicFrame>
        <p:nvGraphicFramePr>
          <p:cNvPr id="95246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3886200" y="6172200"/>
          <a:ext cx="4248150" cy="381000"/>
        </p:xfrm>
        <a:graphic>
          <a:graphicData uri="http://schemas.openxmlformats.org/presentationml/2006/ole">
            <p:oleObj spid="_x0000_s95246" name="Visio" r:id="rId10" imgW="4369689" imgH="391668" progId="Visio.Drawing.11">
              <p:embed/>
            </p:oleObj>
          </a:graphicData>
        </a:graphic>
      </p:graphicFrame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838200" y="3276600"/>
            <a:ext cx="472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Virtualization platform - Xen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838200" y="3733800"/>
            <a:ext cx="472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15 Virtual NetLabs</a:t>
            </a:r>
          </a:p>
        </p:txBody>
      </p:sp>
      <p:graphicFrame>
        <p:nvGraphicFramePr>
          <p:cNvPr id="95252" name="Object 20"/>
          <p:cNvGraphicFramePr>
            <a:graphicFrameLocks noChangeAspect="1"/>
          </p:cNvGraphicFramePr>
          <p:nvPr/>
        </p:nvGraphicFramePr>
        <p:xfrm>
          <a:off x="2819400" y="4267200"/>
          <a:ext cx="1219200" cy="623888"/>
        </p:xfrm>
        <a:graphic>
          <a:graphicData uri="http://schemas.openxmlformats.org/presentationml/2006/ole">
            <p:oleObj spid="_x0000_s95252" name="Visio" r:id="rId11" imgW="1471723" imgH="751750" progId="Visio.Drawing.11">
              <p:embed/>
            </p:oleObj>
          </a:graphicData>
        </a:graphic>
      </p:graphicFrame>
      <p:graphicFrame>
        <p:nvGraphicFramePr>
          <p:cNvPr id="95253" name="Object 21"/>
          <p:cNvGraphicFramePr>
            <a:graphicFrameLocks noChangeAspect="1"/>
          </p:cNvGraphicFramePr>
          <p:nvPr/>
        </p:nvGraphicFramePr>
        <p:xfrm>
          <a:off x="7162800" y="4419600"/>
          <a:ext cx="250825" cy="542925"/>
        </p:xfrm>
        <a:graphic>
          <a:graphicData uri="http://schemas.openxmlformats.org/presentationml/2006/ole">
            <p:oleObj spid="_x0000_s95253" name="Visio" r:id="rId12" imgW="251076" imgH="542950" progId="Visio.Drawing.11">
              <p:embed/>
            </p:oleObj>
          </a:graphicData>
        </a:graphic>
      </p:graphicFrame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3048000"/>
            <a:ext cx="12319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838200" y="4648200"/>
            <a:ext cx="3124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/>
              <a:t>Xen allows many VM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/>
              <a:t>Xen is freeware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5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45" grpId="0"/>
      <p:bldP spid="95248" grpId="0"/>
      <p:bldP spid="9524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AA4E7-F5D1-400A-B2D6-D709696E7067}" type="slidenum">
              <a:rPr lang="he-IL" smtClean="0"/>
              <a:pPr/>
              <a:t>14</a:t>
            </a:fld>
            <a:endParaRPr lang="en-US" smtClean="0"/>
          </a:p>
        </p:txBody>
      </p:sp>
      <p:sp>
        <p:nvSpPr>
          <p:cNvPr id="1106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Students’ Perspective</a:t>
            </a:r>
          </a:p>
        </p:txBody>
      </p:sp>
      <p:grpSp>
        <p:nvGrpSpPr>
          <p:cNvPr id="110624" name="Group 32"/>
          <p:cNvGrpSpPr>
            <a:grpSpLocks/>
          </p:cNvGrpSpPr>
          <p:nvPr/>
        </p:nvGrpSpPr>
        <p:grpSpPr bwMode="auto">
          <a:xfrm>
            <a:off x="838200" y="2362200"/>
            <a:ext cx="8077200" cy="4419600"/>
            <a:chOff x="528" y="1488"/>
            <a:chExt cx="5088" cy="2784"/>
          </a:xfrm>
        </p:grpSpPr>
        <p:sp>
          <p:nvSpPr>
            <p:cNvPr id="110625" name="Line 27"/>
            <p:cNvSpPr>
              <a:spLocks noChangeShapeType="1"/>
            </p:cNvSpPr>
            <p:nvPr/>
          </p:nvSpPr>
          <p:spPr bwMode="auto">
            <a:xfrm>
              <a:off x="528" y="3024"/>
              <a:ext cx="5088" cy="0"/>
            </a:xfrm>
            <a:prstGeom prst="line">
              <a:avLst/>
            </a:prstGeom>
            <a:noFill/>
            <a:ln w="8890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grpSp>
          <p:nvGrpSpPr>
            <p:cNvPr id="110626" name="Group 31"/>
            <p:cNvGrpSpPr>
              <a:grpSpLocks/>
            </p:cNvGrpSpPr>
            <p:nvPr/>
          </p:nvGrpSpPr>
          <p:grpSpPr bwMode="auto">
            <a:xfrm>
              <a:off x="528" y="1488"/>
              <a:ext cx="5058" cy="2784"/>
              <a:chOff x="528" y="1488"/>
              <a:chExt cx="5058" cy="2784"/>
            </a:xfrm>
          </p:grpSpPr>
          <p:pic>
            <p:nvPicPr>
              <p:cNvPr id="110627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8" y="3504"/>
                <a:ext cx="900" cy="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0628" name="Group 29"/>
              <p:cNvGrpSpPr>
                <a:grpSpLocks/>
              </p:cNvGrpSpPr>
              <p:nvPr/>
            </p:nvGrpSpPr>
            <p:grpSpPr bwMode="auto">
              <a:xfrm>
                <a:off x="576" y="1488"/>
                <a:ext cx="5010" cy="2784"/>
                <a:chOff x="576" y="1488"/>
                <a:chExt cx="5010" cy="2784"/>
              </a:xfrm>
            </p:grpSpPr>
            <p:pic>
              <p:nvPicPr>
                <p:cNvPr id="110629" name="Picture 1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536" y="3504"/>
                  <a:ext cx="900" cy="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630" name="Picture 2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76" y="1488"/>
                  <a:ext cx="1380" cy="1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631" name="Picture 2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364" y="1488"/>
                  <a:ext cx="1380" cy="1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632" name="Picture 2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56" y="3508"/>
                  <a:ext cx="900" cy="7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0633" name="Picture 2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40" y="1488"/>
                  <a:ext cx="1380" cy="1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0620" name="Object 28"/>
                <p:cNvGraphicFramePr>
                  <a:graphicFrameLocks noChangeAspect="1"/>
                </p:cNvGraphicFramePr>
                <p:nvPr/>
              </p:nvGraphicFramePr>
              <p:xfrm>
                <a:off x="3840" y="3114"/>
                <a:ext cx="1746" cy="1158"/>
              </p:xfrm>
              <a:graphic>
                <a:graphicData uri="http://schemas.openxmlformats.org/presentationml/2006/ole">
                  <p:oleObj spid="_x0000_s110620" name="Visio" r:id="rId5" imgW="6151714" imgH="4081701" progId="Visio.Drawing.11">
                    <p:embed/>
                  </p:oleObj>
                </a:graphicData>
              </a:graphic>
            </p:graphicFrame>
          </p:grpSp>
        </p:grpSp>
      </p:grpSp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990600" y="2590800"/>
            <a:ext cx="5638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Almost the same as 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FAF654-B190-4A21-8502-DE8BF2B61B25}" type="slidenum">
              <a:rPr lang="he-IL" smtClean="0"/>
              <a:pPr/>
              <a:t>15</a:t>
            </a:fld>
            <a:endParaRPr lang="en-US" smtClean="0"/>
          </a:p>
        </p:txBody>
      </p:sp>
      <p:sp>
        <p:nvSpPr>
          <p:cNvPr id="111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Students’ Perspective</a:t>
            </a:r>
          </a:p>
        </p:txBody>
      </p:sp>
      <p:grpSp>
        <p:nvGrpSpPr>
          <p:cNvPr id="111632" name="Group 16"/>
          <p:cNvGrpSpPr>
            <a:grpSpLocks/>
          </p:cNvGrpSpPr>
          <p:nvPr/>
        </p:nvGrpSpPr>
        <p:grpSpPr bwMode="auto">
          <a:xfrm>
            <a:off x="1143000" y="2809875"/>
            <a:ext cx="7724775" cy="3895725"/>
            <a:chOff x="720" y="1680"/>
            <a:chExt cx="4866" cy="2454"/>
          </a:xfrm>
        </p:grpSpPr>
        <p:graphicFrame>
          <p:nvGraphicFramePr>
            <p:cNvPr id="111620" name="Object 4"/>
            <p:cNvGraphicFramePr>
              <a:graphicFrameLocks noChangeAspect="1"/>
            </p:cNvGraphicFramePr>
            <p:nvPr/>
          </p:nvGraphicFramePr>
          <p:xfrm>
            <a:off x="3840" y="2976"/>
            <a:ext cx="1746" cy="1158"/>
          </p:xfrm>
          <a:graphic>
            <a:graphicData uri="http://schemas.openxmlformats.org/presentationml/2006/ole">
              <p:oleObj spid="_x0000_s111620" name="Visio" r:id="rId3" imgW="6151714" imgH="4081701" progId="Visio.Drawing.11">
                <p:embed/>
              </p:oleObj>
            </a:graphicData>
          </a:graphic>
        </p:graphicFrame>
        <p:pic>
          <p:nvPicPr>
            <p:cNvPr id="11162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8" y="3072"/>
              <a:ext cx="900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2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1824"/>
              <a:ext cx="900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1623" name="Object 7"/>
            <p:cNvGraphicFramePr>
              <a:graphicFrameLocks noChangeAspect="1"/>
            </p:cNvGraphicFramePr>
            <p:nvPr/>
          </p:nvGraphicFramePr>
          <p:xfrm>
            <a:off x="2160" y="2880"/>
            <a:ext cx="1049" cy="753"/>
          </p:xfrm>
          <a:graphic>
            <a:graphicData uri="http://schemas.openxmlformats.org/presentationml/2006/ole">
              <p:oleObj spid="_x0000_s111623" name="Visio" r:id="rId5" imgW="2731804" imgH="1960112" progId="Visio.Drawing.11">
                <p:embed/>
              </p:oleObj>
            </a:graphicData>
          </a:graphic>
        </p:graphicFrame>
        <p:pic>
          <p:nvPicPr>
            <p:cNvPr id="111630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1680"/>
              <a:ext cx="900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31" name="Text Box 9"/>
            <p:cNvSpPr txBox="1">
              <a:spLocks noChangeArrowheads="1"/>
            </p:cNvSpPr>
            <p:nvPr/>
          </p:nvSpPr>
          <p:spPr bwMode="auto">
            <a:xfrm>
              <a:off x="3360" y="2409"/>
              <a:ext cx="8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800"/>
                <a:t>Laboratory</a:t>
              </a:r>
            </a:p>
          </p:txBody>
        </p:sp>
        <p:sp>
          <p:nvSpPr>
            <p:cNvPr id="2" name="Text Box 10"/>
            <p:cNvSpPr txBox="1">
              <a:spLocks noChangeArrowheads="1"/>
            </p:cNvSpPr>
            <p:nvPr/>
          </p:nvSpPr>
          <p:spPr bwMode="auto">
            <a:xfrm>
              <a:off x="912" y="2544"/>
              <a:ext cx="8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800"/>
                <a:t>Campus</a:t>
              </a:r>
            </a:p>
          </p:txBody>
        </p:sp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720" y="3792"/>
              <a:ext cx="8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800"/>
                <a:t>Home</a:t>
              </a:r>
            </a:p>
          </p:txBody>
        </p:sp>
        <p:sp>
          <p:nvSpPr>
            <p:cNvPr id="111634" name="Line 12"/>
            <p:cNvSpPr>
              <a:spLocks noChangeShapeType="1"/>
            </p:cNvSpPr>
            <p:nvPr/>
          </p:nvSpPr>
          <p:spPr bwMode="auto">
            <a:xfrm>
              <a:off x="3168" y="3264"/>
              <a:ext cx="6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1635" name="Line 13"/>
            <p:cNvSpPr>
              <a:spLocks noChangeShapeType="1"/>
            </p:cNvSpPr>
            <p:nvPr/>
          </p:nvSpPr>
          <p:spPr bwMode="auto">
            <a:xfrm flipH="1">
              <a:off x="2928" y="1872"/>
              <a:ext cx="1296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1636" name="Line 14"/>
            <p:cNvSpPr>
              <a:spLocks noChangeShapeType="1"/>
            </p:cNvSpPr>
            <p:nvPr/>
          </p:nvSpPr>
          <p:spPr bwMode="auto">
            <a:xfrm flipH="1" flipV="1">
              <a:off x="1824" y="2016"/>
              <a:ext cx="576" cy="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1637" name="Line 15"/>
            <p:cNvSpPr>
              <a:spLocks noChangeShapeType="1"/>
            </p:cNvSpPr>
            <p:nvPr/>
          </p:nvSpPr>
          <p:spPr bwMode="auto">
            <a:xfrm flipH="1">
              <a:off x="1632" y="3216"/>
              <a:ext cx="52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1633" name="Text Box 17"/>
          <p:cNvSpPr txBox="1">
            <a:spLocks noChangeArrowheads="1"/>
          </p:cNvSpPr>
          <p:nvPr/>
        </p:nvSpPr>
        <p:spPr bwMode="auto">
          <a:xfrm>
            <a:off x="914400" y="2362200"/>
            <a:ext cx="5638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Anytime, anywhere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8F260D-FFBA-4E66-8054-8CC6D5C1F2D5}" type="slidenum">
              <a:rPr lang="he-IL" smtClean="0"/>
              <a:pPr/>
              <a:t>16</a:t>
            </a:fld>
            <a:endParaRPr lang="en-US" smtClean="0"/>
          </a:p>
        </p:txBody>
      </p:sp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Students’ Perspective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6096000" cy="609600"/>
          </a:xfrm>
        </p:spPr>
        <p:txBody>
          <a:bodyPr/>
          <a:lstStyle/>
          <a:p>
            <a:pPr eaLnBrk="1" hangingPunct="1"/>
            <a:r>
              <a:rPr lang="en-US" smtClean="0"/>
              <a:t>Building Networks</a:t>
            </a:r>
          </a:p>
        </p:txBody>
      </p:sp>
      <p:grpSp>
        <p:nvGrpSpPr>
          <p:cNvPr id="112649" name="Group 9"/>
          <p:cNvGrpSpPr>
            <a:grpSpLocks/>
          </p:cNvGrpSpPr>
          <p:nvPr/>
        </p:nvGrpSpPr>
        <p:grpSpPr bwMode="auto">
          <a:xfrm>
            <a:off x="838200" y="3124200"/>
            <a:ext cx="8153400" cy="3338513"/>
            <a:chOff x="528" y="1968"/>
            <a:chExt cx="5136" cy="2103"/>
          </a:xfrm>
        </p:grpSpPr>
        <p:pic>
          <p:nvPicPr>
            <p:cNvPr id="112645" name="Picture 4" descr="net_se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1968"/>
              <a:ext cx="297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1968"/>
              <a:ext cx="1896" cy="207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06ABD-9339-46C5-B384-8EBFC6E71224}" type="slidenum">
              <a:rPr lang="he-IL" smtClean="0"/>
              <a:pPr/>
              <a:t>17</a:t>
            </a:fld>
            <a:endParaRPr lang="en-US" smtClean="0"/>
          </a:p>
        </p:txBody>
      </p:sp>
      <p:sp>
        <p:nvSpPr>
          <p:cNvPr id="113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Students’ Perspective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Virtual device – unique display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Remote access - VNC</a:t>
            </a:r>
          </a:p>
        </p:txBody>
      </p:sp>
      <p:grpSp>
        <p:nvGrpSpPr>
          <p:cNvPr id="113674" name="Group 10"/>
          <p:cNvGrpSpPr>
            <a:grpSpLocks/>
          </p:cNvGrpSpPr>
          <p:nvPr/>
        </p:nvGrpSpPr>
        <p:grpSpPr bwMode="auto">
          <a:xfrm>
            <a:off x="838200" y="4078288"/>
            <a:ext cx="8153400" cy="1941512"/>
            <a:chOff x="528" y="2569"/>
            <a:chExt cx="5136" cy="1223"/>
          </a:xfrm>
        </p:grpSpPr>
        <p:pic>
          <p:nvPicPr>
            <p:cNvPr id="113672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2592"/>
              <a:ext cx="2016" cy="1170"/>
            </a:xfrm>
            <a:prstGeom prst="rect">
              <a:avLst/>
            </a:prstGeom>
            <a:noFill/>
          </p:spPr>
        </p:pic>
        <p:pic>
          <p:nvPicPr>
            <p:cNvPr id="11367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2569"/>
              <a:ext cx="2976" cy="12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B7E3F-8D94-4526-BA15-C78B5257ACA6}" type="slidenum">
              <a:rPr lang="he-IL" smtClean="0"/>
              <a:pPr/>
              <a:t>18</a:t>
            </a:fld>
            <a:endParaRPr lang="en-US" smtClean="0"/>
          </a:p>
        </p:txBody>
      </p:sp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Students’ Perspective</a:t>
            </a:r>
          </a:p>
        </p:txBody>
      </p:sp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590800"/>
            <a:ext cx="52578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14600"/>
            <a:ext cx="5334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3352800" cy="1447800"/>
          </a:xfrm>
        </p:spPr>
        <p:txBody>
          <a:bodyPr/>
          <a:lstStyle/>
          <a:p>
            <a:pPr eaLnBrk="1" hangingPunct="1"/>
            <a:r>
              <a:rPr lang="en-US" sz="2400" smtClean="0"/>
              <a:t>Virtual PC</a:t>
            </a:r>
          </a:p>
          <a:p>
            <a:pPr lvl="1" eaLnBrk="1" hangingPunct="1"/>
            <a:r>
              <a:rPr lang="en-US" sz="2000" smtClean="0"/>
              <a:t>Linux OS</a:t>
            </a:r>
          </a:p>
          <a:p>
            <a:pPr lvl="1" eaLnBrk="1" hangingPunct="1"/>
            <a:r>
              <a:rPr lang="en-US" sz="2000" smtClean="0"/>
              <a:t>Graphical Desktop</a:t>
            </a:r>
          </a:p>
          <a:p>
            <a:pPr lvl="1" eaLnBrk="1" hangingPunct="1"/>
            <a:endParaRPr lang="en-US" smtClean="0"/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685800" y="3886200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Virtual Router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Linux 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Quagga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CISCO like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B020B-A077-44FB-96C6-848872FFE8F7}" type="slidenum">
              <a:rPr lang="he-IL" smtClean="0"/>
              <a:pPr/>
              <a:t>19</a:t>
            </a:fld>
            <a:endParaRPr lang="en-US" smtClean="0"/>
          </a:p>
        </p:txBody>
      </p:sp>
      <p:sp>
        <p:nvSpPr>
          <p:cNvPr id="11674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Administrator’s Perspective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49530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Topologies Preparation</a:t>
            </a:r>
          </a:p>
          <a:p>
            <a:pPr lvl="1" eaLnBrk="1" hangingPunct="1"/>
            <a:r>
              <a:rPr lang="en-US" sz="2000" smtClean="0"/>
              <a:t>Simple text file defines the topology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762000" y="4038600"/>
            <a:ext cx="571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/>
              <a:t>Remote troubleshooting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Restore VNC displays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Restart machines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FontTx/>
              <a:buChar char="–"/>
            </a:pPr>
            <a:r>
              <a:rPr lang="en-US" sz="2000"/>
              <a:t>Replace damaged machines</a:t>
            </a:r>
          </a:p>
        </p:txBody>
      </p:sp>
      <p:grpSp>
        <p:nvGrpSpPr>
          <p:cNvPr id="116757" name="Group 21"/>
          <p:cNvGrpSpPr>
            <a:grpSpLocks/>
          </p:cNvGrpSpPr>
          <p:nvPr/>
        </p:nvGrpSpPr>
        <p:grpSpPr bwMode="auto">
          <a:xfrm>
            <a:off x="990600" y="3290888"/>
            <a:ext cx="8077200" cy="3397250"/>
            <a:chOff x="624" y="2073"/>
            <a:chExt cx="5088" cy="2140"/>
          </a:xfrm>
        </p:grpSpPr>
        <p:graphicFrame>
          <p:nvGraphicFramePr>
            <p:cNvPr id="116742" name="Object 6"/>
            <p:cNvGraphicFramePr>
              <a:graphicFrameLocks noChangeAspect="1"/>
            </p:cNvGraphicFramePr>
            <p:nvPr/>
          </p:nvGraphicFramePr>
          <p:xfrm>
            <a:off x="624" y="3408"/>
            <a:ext cx="1197" cy="805"/>
          </p:xfrm>
          <a:graphic>
            <a:graphicData uri="http://schemas.openxmlformats.org/presentationml/2006/ole">
              <p:oleObj spid="_x0000_s116742" name="Visio" r:id="rId3" imgW="2264745" imgH="1538179" progId="Visio.Drawing.11">
                <p:embed/>
              </p:oleObj>
            </a:graphicData>
          </a:graphic>
        </p:graphicFrame>
        <p:graphicFrame>
          <p:nvGraphicFramePr>
            <p:cNvPr id="116741" name="Object 5"/>
            <p:cNvGraphicFramePr>
              <a:graphicFrameLocks noChangeAspect="1"/>
            </p:cNvGraphicFramePr>
            <p:nvPr/>
          </p:nvGraphicFramePr>
          <p:xfrm>
            <a:off x="720" y="2385"/>
            <a:ext cx="1158" cy="591"/>
          </p:xfrm>
          <a:graphic>
            <a:graphicData uri="http://schemas.openxmlformats.org/presentationml/2006/ole">
              <p:oleObj spid="_x0000_s116741" name="Visio" r:id="rId4" imgW="1846889" imgH="946822" progId="Visio.Drawing.11">
                <p:embed/>
              </p:oleObj>
            </a:graphicData>
          </a:graphic>
        </p:graphicFrame>
        <p:pic>
          <p:nvPicPr>
            <p:cNvPr id="116749" name="Picture 10" descr="net_se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0" y="2352"/>
              <a:ext cx="2592" cy="183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6750" name="Text Box 12"/>
            <p:cNvSpPr txBox="1">
              <a:spLocks noChangeArrowheads="1"/>
            </p:cNvSpPr>
            <p:nvPr/>
          </p:nvSpPr>
          <p:spPr bwMode="auto">
            <a:xfrm>
              <a:off x="768" y="2121"/>
              <a:ext cx="105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800"/>
                <a:t>Administrator</a:t>
              </a:r>
            </a:p>
          </p:txBody>
        </p:sp>
        <p:sp>
          <p:nvSpPr>
            <p:cNvPr id="116751" name="Text Box 13"/>
            <p:cNvSpPr txBox="1">
              <a:spLocks noChangeArrowheads="1"/>
            </p:cNvSpPr>
            <p:nvPr/>
          </p:nvSpPr>
          <p:spPr bwMode="auto">
            <a:xfrm>
              <a:off x="4080" y="2073"/>
              <a:ext cx="72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800"/>
                <a:t>Student</a:t>
              </a:r>
            </a:p>
          </p:txBody>
        </p:sp>
        <p:sp>
          <p:nvSpPr>
            <p:cNvPr id="116752" name="Line 14"/>
            <p:cNvSpPr>
              <a:spLocks noChangeShapeType="1"/>
            </p:cNvSpPr>
            <p:nvPr/>
          </p:nvSpPr>
          <p:spPr bwMode="auto">
            <a:xfrm flipH="1">
              <a:off x="1920" y="2640"/>
              <a:ext cx="1104" cy="0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6756" name="Line 16"/>
            <p:cNvSpPr>
              <a:spLocks noChangeShapeType="1"/>
            </p:cNvSpPr>
            <p:nvPr/>
          </p:nvSpPr>
          <p:spPr bwMode="auto">
            <a:xfrm>
              <a:off x="1248" y="2976"/>
              <a:ext cx="0" cy="384"/>
            </a:xfrm>
            <a:prstGeom prst="line">
              <a:avLst/>
            </a:prstGeom>
            <a:noFill/>
            <a:ln w="635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1167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4B1A50-2FC4-4D2C-959D-46213BA6EA41}" type="slidenum">
              <a:rPr lang="he-IL" smtClean="0"/>
              <a:pPr/>
              <a:t>2</a:t>
            </a:fld>
            <a:endParaRPr lang="en-US" smtClean="0"/>
          </a:p>
        </p:txBody>
      </p:sp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410200" cy="3886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Introduction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Related Work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Virtualization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Virtual Lab Design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Students’ &amp; Administrator’s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Conclusions &amp;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1515A-E2D5-4BA6-9263-A16108B876D0}" type="slidenum">
              <a:rPr lang="he-IL" smtClean="0"/>
              <a:pPr/>
              <a:t>20</a:t>
            </a:fld>
            <a:endParaRPr lang="en-US" smtClean="0"/>
          </a:p>
        </p:txBody>
      </p:sp>
      <p:sp>
        <p:nvSpPr>
          <p:cNvPr id="118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Extended Topologies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533400"/>
          </a:xfrm>
        </p:spPr>
        <p:txBody>
          <a:bodyPr/>
          <a:lstStyle/>
          <a:p>
            <a:pPr eaLnBrk="1" hangingPunct="1"/>
            <a:r>
              <a:rPr lang="en-US" smtClean="0"/>
              <a:t>Physical Lab – Small Networks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841375" y="3048000"/>
            <a:ext cx="5026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Virtual Lab – Any Networks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838200" y="3810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BGP lab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838200" y="4572000"/>
            <a:ext cx="5026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Multicast lab</a:t>
            </a:r>
          </a:p>
        </p:txBody>
      </p:sp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3429000" y="2362200"/>
          <a:ext cx="4648200" cy="4419600"/>
        </p:xfrm>
        <a:graphic>
          <a:graphicData uri="http://schemas.openxmlformats.org/presentationml/2006/ole">
            <p:oleObj spid="_x0000_s118791" name="Visio" r:id="rId3" imgW="7465701" imgH="7879464" progId="Visio.Drawing.11">
              <p:embed/>
            </p:oleObj>
          </a:graphicData>
        </a:graphic>
      </p:graphicFrame>
      <p:sp>
        <p:nvSpPr>
          <p:cNvPr id="118799" name="Rectangle 9"/>
          <p:cNvSpPr>
            <a:spLocks noChangeArrowheads="1"/>
          </p:cNvSpPr>
          <p:nvPr/>
        </p:nvSpPr>
        <p:spPr bwMode="auto">
          <a:xfrm>
            <a:off x="0" y="-2238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he-IL"/>
          </a:p>
        </p:txBody>
      </p:sp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3429000" y="2359025"/>
          <a:ext cx="4572000" cy="4422775"/>
        </p:xfrm>
        <a:graphic>
          <a:graphicData uri="http://schemas.openxmlformats.org/presentationml/2006/ole">
            <p:oleObj spid="_x0000_s118792" name="Visio" r:id="rId4" imgW="6802526" imgH="777453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1" dur="indefinite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4" dur="indefinite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7" grpId="1" build="p"/>
      <p:bldP spid="118788" grpId="0"/>
      <p:bldP spid="118788" grpId="1"/>
      <p:bldP spid="118789" grpId="0"/>
      <p:bldP spid="118789" grpId="1"/>
      <p:bldP spid="1187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C83C15-2409-4C5E-A7BF-3E735E086907}" type="slidenum">
              <a:rPr lang="he-IL" smtClean="0"/>
              <a:pPr/>
              <a:t>21</a:t>
            </a:fld>
            <a:endParaRPr lang="en-US" smtClean="0"/>
          </a:p>
        </p:txBody>
      </p:sp>
      <p:sp>
        <p:nvSpPr>
          <p:cNvPr id="1198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Features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305800" cy="4191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/>
              <a:t>Capacity – more than 200 virtual machines (15 NetLabs)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Flexibility – any network topology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Remote Access – anytime, anywhere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Simple Administration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Fast Failure Recovery - everyone can be a “root”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In class lab sessions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Open Source/Freeware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 Implementation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5715000" cy="4191000"/>
          </a:xfrm>
        </p:spPr>
        <p:txBody>
          <a:bodyPr/>
          <a:lstStyle/>
          <a:p>
            <a:r>
              <a:rPr lang="en-US" smtClean="0"/>
              <a:t>Equipment</a:t>
            </a:r>
          </a:p>
          <a:p>
            <a:pPr lvl="1"/>
            <a:r>
              <a:rPr lang="en-US" smtClean="0"/>
              <a:t>One Physical Server</a:t>
            </a:r>
          </a:p>
          <a:p>
            <a:r>
              <a:rPr lang="en-US" smtClean="0"/>
              <a:t>Staff</a:t>
            </a:r>
          </a:p>
          <a:p>
            <a:pPr lvl="1"/>
            <a:r>
              <a:rPr lang="en-US" smtClean="0"/>
              <a:t>Linux Specialist</a:t>
            </a:r>
          </a:p>
          <a:p>
            <a:pPr lvl="2"/>
            <a:r>
              <a:rPr lang="en-US" smtClean="0"/>
              <a:t>Install Linux, Xen, Virtual Machines</a:t>
            </a:r>
          </a:p>
          <a:p>
            <a:pPr lvl="1"/>
            <a:r>
              <a:rPr lang="en-US" smtClean="0"/>
              <a:t>Lab Administrator</a:t>
            </a:r>
          </a:p>
          <a:p>
            <a:pPr lvl="2"/>
            <a:r>
              <a:rPr lang="en-US" smtClean="0"/>
              <a:t>Basic Linux and Networks knowledge</a:t>
            </a:r>
          </a:p>
          <a:p>
            <a:pPr lvl="1"/>
            <a:r>
              <a:rPr lang="en-US" smtClean="0"/>
              <a:t>Lab Instructor</a:t>
            </a:r>
          </a:p>
          <a:p>
            <a:pPr lvl="2"/>
            <a:r>
              <a:rPr lang="en-US" smtClean="0"/>
              <a:t>Networking and Linux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2FAA2-F932-453E-B433-AE463BF18916}" type="slidenum">
              <a:rPr lang="he-IL" smtClean="0"/>
              <a:pPr/>
              <a:t>23</a:t>
            </a:fld>
            <a:endParaRPr lang="en-US" smtClean="0"/>
          </a:p>
        </p:txBody>
      </p:sp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 &amp; Future Work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14800"/>
          </a:xfrm>
        </p:spPr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  <a:p>
            <a:pPr lvl="1" eaLnBrk="1" hangingPunct="1"/>
            <a:r>
              <a:rPr lang="en-US" smtClean="0"/>
              <a:t>Excellent students’ feedbacks </a:t>
            </a:r>
          </a:p>
          <a:p>
            <a:pPr lvl="1" eaLnBrk="1" hangingPunct="1"/>
            <a:r>
              <a:rPr lang="en-US" smtClean="0"/>
              <a:t>Almost full “hands on” lab</a:t>
            </a:r>
          </a:p>
          <a:p>
            <a:pPr lvl="1" eaLnBrk="1" hangingPunct="1"/>
            <a:r>
              <a:rPr lang="en-US" smtClean="0"/>
              <a:t>Saving cost, space, time and energy</a:t>
            </a:r>
          </a:p>
          <a:p>
            <a:pPr lvl="1" eaLnBrk="1" hangingPunct="1"/>
            <a:r>
              <a:rPr lang="en-US" smtClean="0"/>
              <a:t>Easy administration</a:t>
            </a:r>
          </a:p>
          <a:p>
            <a:pPr eaLnBrk="1" hangingPunct="1"/>
            <a:r>
              <a:rPr lang="en-US" smtClean="0"/>
              <a:t>Future work</a:t>
            </a:r>
          </a:p>
          <a:p>
            <a:pPr lvl="1" eaLnBrk="1" hangingPunct="1"/>
            <a:r>
              <a:rPr lang="en-US" smtClean="0"/>
              <a:t>Further experiments developing</a:t>
            </a:r>
          </a:p>
          <a:p>
            <a:pPr lvl="1" eaLnBrk="1" hangingPunct="1"/>
            <a:r>
              <a:rPr lang="en-US" smtClean="0"/>
              <a:t>Increase system capacity</a:t>
            </a:r>
          </a:p>
          <a:p>
            <a:pPr lvl="1" eaLnBrk="1" hangingPunct="1"/>
            <a:r>
              <a:rPr lang="en-US" smtClean="0"/>
              <a:t>Graphical interface to create topologies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510E43-EA87-4D07-9ACC-4E015441259D}" type="slidenum">
              <a:rPr lang="he-IL" smtClean="0"/>
              <a:pPr/>
              <a:t>24</a:t>
            </a:fld>
            <a:endParaRPr lang="en-US" smtClean="0"/>
          </a:p>
        </p:txBody>
      </p:sp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>
          <a:xfrm>
            <a:off x="2819400" y="3505200"/>
            <a:ext cx="3733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7A90D9-87C2-4EEE-BA4D-323CBAE13DC3}" type="slidenum">
              <a:rPr lang="he-IL" smtClean="0"/>
              <a:pPr/>
              <a:t>25</a:t>
            </a:fld>
            <a:endParaRPr lang="en-US" smtClean="0"/>
          </a:p>
        </p:txBody>
      </p:sp>
      <p:sp>
        <p:nvSpPr>
          <p:cNvPr id="1239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Architecture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267200"/>
          </a:xfrm>
        </p:spPr>
        <p:txBody>
          <a:bodyPr/>
          <a:lstStyle/>
          <a:p>
            <a:pPr eaLnBrk="1" hangingPunct="1"/>
            <a:r>
              <a:rPr lang="en-US" sz="2400" smtClean="0"/>
              <a:t>Single HW server</a:t>
            </a:r>
          </a:p>
          <a:p>
            <a:pPr lvl="1" eaLnBrk="1" hangingPunct="1"/>
            <a:r>
              <a:rPr lang="en-US" sz="2000" smtClean="0"/>
              <a:t>Intel Xeon Quad Core CPU x 2</a:t>
            </a:r>
          </a:p>
          <a:p>
            <a:pPr lvl="1" eaLnBrk="1" hangingPunct="1"/>
            <a:r>
              <a:rPr lang="en-US" sz="2000" smtClean="0"/>
              <a:t>16 GB RAM</a:t>
            </a:r>
          </a:p>
          <a:p>
            <a:pPr lvl="1" eaLnBrk="1" hangingPunct="1"/>
            <a:r>
              <a:rPr lang="en-US" sz="2000" smtClean="0"/>
              <a:t>Hard Disks 250 GB x 4</a:t>
            </a:r>
          </a:p>
          <a:p>
            <a:pPr eaLnBrk="1" hangingPunct="1"/>
            <a:r>
              <a:rPr lang="en-US" sz="2400" smtClean="0"/>
              <a:t>Virtualization</a:t>
            </a:r>
          </a:p>
          <a:p>
            <a:pPr lvl="1" eaLnBrk="1" hangingPunct="1"/>
            <a:r>
              <a:rPr lang="en-US" sz="2000" smtClean="0"/>
              <a:t>Virtualization Platform - Xen</a:t>
            </a:r>
          </a:p>
          <a:p>
            <a:pPr lvl="1" eaLnBrk="1" hangingPunct="1"/>
            <a:r>
              <a:rPr lang="en-US" sz="2000" smtClean="0"/>
              <a:t>Hosting OS – Debian Linux 4.0</a:t>
            </a:r>
          </a:p>
          <a:p>
            <a:pPr lvl="1" eaLnBrk="1" hangingPunct="1"/>
            <a:r>
              <a:rPr lang="en-US" sz="2000" smtClean="0"/>
              <a:t>Guest OSs (Virtual Machines) – Debian Linux 4.0</a:t>
            </a:r>
          </a:p>
          <a:p>
            <a:pPr lvl="2" eaLnBrk="1" hangingPunct="1"/>
            <a:r>
              <a:rPr lang="en-US" sz="1800" smtClean="0"/>
              <a:t>64 MB RAM</a:t>
            </a:r>
          </a:p>
          <a:p>
            <a:pPr lvl="2" eaLnBrk="1" hangingPunct="1"/>
            <a:r>
              <a:rPr lang="en-US" sz="1800" smtClean="0"/>
              <a:t>Quagga Routing Suite</a:t>
            </a:r>
          </a:p>
          <a:p>
            <a:pPr lvl="2" eaLnBrk="1" hangingPunct="1"/>
            <a:r>
              <a:rPr lang="en-US" sz="1800" smtClean="0"/>
              <a:t>Packet Tracing Software: Tcpdump, Wireshark</a:t>
            </a:r>
          </a:p>
          <a:p>
            <a:pPr lvl="1" eaLnBrk="1" hangingPunct="1"/>
            <a:endParaRPr lang="en-US" sz="2000" smtClean="0"/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8F148-7766-42F1-B2C9-8AE857B089A2}" type="slidenum">
              <a:rPr lang="he-IL" smtClean="0"/>
              <a:pPr/>
              <a:t>3</a:t>
            </a:fld>
            <a:endParaRPr lang="en-US" smtClean="0"/>
          </a:p>
        </p:txBody>
      </p:sp>
      <p:sp>
        <p:nvSpPr>
          <p:cNvPr id="512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51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696200" cy="1905000"/>
          </a:xfrm>
        </p:spPr>
        <p:txBody>
          <a:bodyPr/>
          <a:lstStyle/>
          <a:p>
            <a:pPr eaLnBrk="1" hangingPunct="1"/>
            <a:r>
              <a:rPr lang="en-US" smtClean="0"/>
              <a:t>The need for computer networks lab</a:t>
            </a:r>
          </a:p>
          <a:p>
            <a:pPr lvl="1" eaLnBrk="1" hangingPunct="1"/>
            <a:r>
              <a:rPr lang="en-US" smtClean="0"/>
              <a:t>Computer engineering</a:t>
            </a:r>
          </a:p>
          <a:p>
            <a:pPr lvl="1" eaLnBrk="1" hangingPunct="1"/>
            <a:r>
              <a:rPr lang="en-US" smtClean="0"/>
              <a:t>Electrical engineering</a:t>
            </a:r>
          </a:p>
          <a:p>
            <a:pPr lvl="1" eaLnBrk="1" hangingPunct="1"/>
            <a:r>
              <a:rPr lang="en-US" smtClean="0"/>
              <a:t>Communication systems engineering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77988" y="4289425"/>
          <a:ext cx="3765550" cy="1778000"/>
        </p:xfrm>
        <a:graphic>
          <a:graphicData uri="http://schemas.openxmlformats.org/presentationml/2006/ole">
            <p:oleObj spid="_x0000_s51204" name="Visio" r:id="rId4" imgW="7606800" imgH="3592080" progId="Visio.Drawing.11">
              <p:embed/>
            </p:oleObj>
          </a:graphicData>
        </a:graphic>
      </p:graphicFrame>
      <p:graphicFrame>
        <p:nvGraphicFramePr>
          <p:cNvPr id="51219" name="Object 19"/>
          <p:cNvGraphicFramePr>
            <a:graphicFrameLocks noChangeAspect="1"/>
          </p:cNvGraphicFramePr>
          <p:nvPr/>
        </p:nvGraphicFramePr>
        <p:xfrm>
          <a:off x="1905000" y="5105400"/>
          <a:ext cx="396875" cy="288925"/>
        </p:xfrm>
        <a:graphic>
          <a:graphicData uri="http://schemas.openxmlformats.org/presentationml/2006/ole">
            <p:oleObj spid="_x0000_s51219" name="Visio" r:id="rId5" imgW="397597" imgH="28971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979 0.00138 C 0.05608 0.00555 0.09254 0.00995 0.11563 -0.00139 C 0.13872 -0.01274 0.14254 -0.06551 0.15834 -0.06667 C 0.17413 -0.06783 0.18195 -0.01968 0.21042 -0.00834 C 0.23889 0.003 0.32952 -0.00186 0.32917 0.00138 C 0.32882 0.00463 0.23594 0.00324 0.20834 0.01111 C 0.18073 0.01898 0.18038 0.04884 0.16354 0.04861 C 0.1467 0.04838 0.13455 0.01782 0.10729 0.00972 C 0.08004 0.00162 0.01719 0.00208 3.05556E-6 3.7037E-6 " pathEditMode="relative" ptsTypes="aaaaaaaaA">
                                      <p:cBhvr>
                                        <p:cTn id="6" dur="10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in Network Lab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4267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Assignment document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Build network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Configure devices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IP Addresses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Routing protocols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Send messages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Capture messages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Take measurements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935288"/>
            <a:ext cx="5029200" cy="37703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819400"/>
            <a:ext cx="5181600" cy="3894138"/>
          </a:xfrm>
          <a:prstGeom prst="rect">
            <a:avLst/>
          </a:prstGeom>
          <a:noFill/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673475"/>
            <a:ext cx="5181600" cy="3032125"/>
          </a:xfrm>
          <a:prstGeom prst="rect">
            <a:avLst/>
          </a:prstGeom>
          <a:noFill/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886075"/>
            <a:ext cx="4913313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318C212-D1AD-46F7-B10E-0FDE2346B556}" type="slidenum">
              <a:rPr lang="he-IL" sz="2600" b="1">
                <a:solidFill>
                  <a:schemeClr val="bg1"/>
                </a:solidFill>
              </a:rPr>
              <a:pPr/>
              <a:t>5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7459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3429000" cy="533400"/>
          </a:xfrm>
        </p:spPr>
        <p:txBody>
          <a:bodyPr/>
          <a:lstStyle/>
          <a:p>
            <a:pPr eaLnBrk="1" hangingPunct="1"/>
            <a:r>
              <a:rPr lang="en-US" smtClean="0"/>
              <a:t>Physical (real) lab</a:t>
            </a:r>
          </a:p>
        </p:txBody>
      </p:sp>
      <p:sp>
        <p:nvSpPr>
          <p:cNvPr id="147461" name="Rectangle 3"/>
          <p:cNvSpPr>
            <a:spLocks noChangeArrowheads="1"/>
          </p:cNvSpPr>
          <p:nvPr/>
        </p:nvSpPr>
        <p:spPr bwMode="auto">
          <a:xfrm>
            <a:off x="838200" y="32004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Simulation</a:t>
            </a:r>
          </a:p>
        </p:txBody>
      </p:sp>
      <p:sp>
        <p:nvSpPr>
          <p:cNvPr id="147462" name="Rectangle 3"/>
          <p:cNvSpPr>
            <a:spLocks noChangeArrowheads="1"/>
          </p:cNvSpPr>
          <p:nvPr/>
        </p:nvSpPr>
        <p:spPr bwMode="auto">
          <a:xfrm>
            <a:off x="838200" y="48768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Virtualization (MLN, VMware, Virtual PC)</a:t>
            </a:r>
          </a:p>
        </p:txBody>
      </p:sp>
      <p:sp>
        <p:nvSpPr>
          <p:cNvPr id="147463" name="Rectangle 3"/>
          <p:cNvSpPr>
            <a:spLocks noChangeArrowheads="1"/>
          </p:cNvSpPr>
          <p:nvPr/>
        </p:nvSpPr>
        <p:spPr bwMode="auto">
          <a:xfrm>
            <a:off x="838200" y="40386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Emulabs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/>
      <p:bldP spid="147460" grpId="1" build="p"/>
      <p:bldP spid="147461" grpId="0"/>
      <p:bldP spid="147462" grpId="0"/>
      <p:bldP spid="1474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6D08022-BADA-4336-8F92-FF1D049CFCBB}" type="slidenum">
              <a:rPr lang="he-IL" sz="2600" b="1">
                <a:solidFill>
                  <a:schemeClr val="bg1"/>
                </a:solidFill>
              </a:rPr>
              <a:pPr/>
              <a:t>6</a:t>
            </a:fld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148483" name="Picture 4" descr="real_netl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484438"/>
            <a:ext cx="49530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3124200" cy="3724275"/>
          </a:xfrm>
        </p:spPr>
        <p:txBody>
          <a:bodyPr/>
          <a:lstStyle/>
          <a:p>
            <a:pPr eaLnBrk="1" hangingPunct="1">
              <a:tabLst>
                <a:tab pos="4752975" algn="l"/>
              </a:tabLst>
            </a:pPr>
            <a:r>
              <a:rPr lang="en-US" smtClean="0"/>
              <a:t>Pros:</a:t>
            </a:r>
          </a:p>
          <a:p>
            <a:pPr lvl="1" eaLnBrk="1" hangingPunct="1">
              <a:tabLst>
                <a:tab pos="4752975" algn="l"/>
              </a:tabLst>
            </a:pPr>
            <a:r>
              <a:rPr lang="en-US" smtClean="0"/>
              <a:t>Real equipment</a:t>
            </a:r>
          </a:p>
          <a:p>
            <a:pPr lvl="1" eaLnBrk="1" hangingPunct="1">
              <a:tabLst>
                <a:tab pos="4752975" algn="l"/>
              </a:tabLst>
            </a:pPr>
            <a:r>
              <a:rPr lang="en-US" smtClean="0"/>
              <a:t>“Hands on”</a:t>
            </a:r>
          </a:p>
          <a:p>
            <a:pPr eaLnBrk="1" hangingPunct="1">
              <a:tabLst>
                <a:tab pos="4752975" algn="l"/>
              </a:tabLst>
            </a:pPr>
            <a:r>
              <a:rPr lang="en-US" smtClean="0"/>
              <a:t>Cons:</a:t>
            </a:r>
          </a:p>
          <a:p>
            <a:pPr lvl="1" eaLnBrk="1" hangingPunct="1">
              <a:tabLst>
                <a:tab pos="4752975" algn="l"/>
              </a:tabLst>
            </a:pPr>
            <a:r>
              <a:rPr lang="en-US" smtClean="0"/>
              <a:t>Cost</a:t>
            </a:r>
          </a:p>
          <a:p>
            <a:pPr lvl="1" eaLnBrk="1" hangingPunct="1">
              <a:tabLst>
                <a:tab pos="4752975" algn="l"/>
              </a:tabLst>
            </a:pPr>
            <a:r>
              <a:rPr lang="en-US" smtClean="0"/>
              <a:t>Space</a:t>
            </a:r>
          </a:p>
          <a:p>
            <a:pPr lvl="1" eaLnBrk="1" hangingPunct="1">
              <a:tabLst>
                <a:tab pos="4752975" algn="l"/>
              </a:tabLst>
            </a:pPr>
            <a:r>
              <a:rPr lang="en-US" smtClean="0"/>
              <a:t>Time</a:t>
            </a:r>
          </a:p>
          <a:p>
            <a:pPr lvl="1" eaLnBrk="1" hangingPunct="1">
              <a:tabLst>
                <a:tab pos="4752975" algn="l"/>
              </a:tabLst>
            </a:pPr>
            <a:r>
              <a:rPr lang="en-US" smtClean="0"/>
              <a:t>Energy</a:t>
            </a:r>
          </a:p>
        </p:txBody>
      </p:sp>
      <p:sp>
        <p:nvSpPr>
          <p:cNvPr id="148485" name="AutoShape 2"/>
          <p:cNvSpPr>
            <a:spLocks noChangeArrowheads="1"/>
          </p:cNvSpPr>
          <p:nvPr/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Physical (real)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2169143C-C3C8-46E1-B65A-D60AD668DCC6}" type="slidenum">
              <a:rPr lang="he-IL" sz="2600" b="1">
                <a:solidFill>
                  <a:schemeClr val="bg1"/>
                </a:solidFill>
              </a:rPr>
              <a:pPr/>
              <a:t>7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49507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3429000" cy="533400"/>
          </a:xfrm>
        </p:spPr>
        <p:txBody>
          <a:bodyPr/>
          <a:lstStyle/>
          <a:p>
            <a:pPr eaLnBrk="1" hangingPunct="1"/>
            <a:r>
              <a:rPr lang="en-US" smtClean="0"/>
              <a:t>Physical (real) lab</a:t>
            </a:r>
          </a:p>
        </p:txBody>
      </p:sp>
      <p:sp>
        <p:nvSpPr>
          <p:cNvPr id="149509" name="Rectangle 3"/>
          <p:cNvSpPr>
            <a:spLocks noChangeArrowheads="1"/>
          </p:cNvSpPr>
          <p:nvPr/>
        </p:nvSpPr>
        <p:spPr bwMode="auto">
          <a:xfrm>
            <a:off x="838200" y="32004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Simulation</a:t>
            </a:r>
          </a:p>
        </p:txBody>
      </p:sp>
      <p:sp>
        <p:nvSpPr>
          <p:cNvPr id="149510" name="Rectangle 3"/>
          <p:cNvSpPr>
            <a:spLocks noChangeArrowheads="1"/>
          </p:cNvSpPr>
          <p:nvPr/>
        </p:nvSpPr>
        <p:spPr bwMode="auto">
          <a:xfrm>
            <a:off x="8382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Virtualization (MLN, VMware, Virtual PC)</a:t>
            </a:r>
          </a:p>
        </p:txBody>
      </p:sp>
      <p:sp>
        <p:nvSpPr>
          <p:cNvPr id="149511" name="Rectangle 3"/>
          <p:cNvSpPr>
            <a:spLocks noChangeArrowheads="1"/>
          </p:cNvSpPr>
          <p:nvPr/>
        </p:nvSpPr>
        <p:spPr bwMode="auto">
          <a:xfrm>
            <a:off x="838200" y="39624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Emulabs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build="p"/>
      <p:bldP spid="149509" grpId="0"/>
      <p:bldP spid="149509" grpId="1"/>
      <p:bldP spid="149510" grpId="0"/>
      <p:bldP spid="1495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1C55849-8085-4AE7-993F-569F69157001}" type="slidenum">
              <a:rPr lang="he-IL" sz="2600" b="1">
                <a:solidFill>
                  <a:schemeClr val="bg1"/>
                </a:solidFill>
              </a:rPr>
              <a:pPr/>
              <a:t>8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Scalable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Cost effective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a real equipment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a “hands 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Simulation tools are complex</a:t>
            </a:r>
          </a:p>
        </p:txBody>
      </p:sp>
      <p:pic>
        <p:nvPicPr>
          <p:cNvPr id="150532" name="Picture 4" descr="omnet_net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2438400"/>
            <a:ext cx="36449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3" name="AutoShape 2"/>
          <p:cNvSpPr>
            <a:spLocks noChangeArrowheads="1"/>
          </p:cNvSpPr>
          <p:nvPr/>
        </p:nvSpPr>
        <p:spPr bwMode="auto">
          <a:xfrm>
            <a:off x="762000" y="762000"/>
            <a:ext cx="64770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Simulation (NS2, OPNET…)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8F147E8-EF69-4713-A991-64AE95EB2413}" type="slidenum">
              <a:rPr lang="he-IL" sz="2600" b="1">
                <a:solidFill>
                  <a:schemeClr val="bg1"/>
                </a:solidFill>
              </a:rPr>
              <a:pPr/>
              <a:t>9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151555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Work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362200"/>
            <a:ext cx="3429000" cy="533400"/>
          </a:xfrm>
        </p:spPr>
        <p:txBody>
          <a:bodyPr/>
          <a:lstStyle/>
          <a:p>
            <a:pPr eaLnBrk="1" hangingPunct="1"/>
            <a:r>
              <a:rPr lang="en-US" smtClean="0"/>
              <a:t>Physical (real) lab</a:t>
            </a:r>
          </a:p>
        </p:txBody>
      </p:sp>
      <p:pic>
        <p:nvPicPr>
          <p:cNvPr id="151557" name="Picture 4" descr="pc3k-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0463"/>
            <a:ext cx="28194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3"/>
          <p:cNvSpPr>
            <a:spLocks noChangeArrowheads="1"/>
          </p:cNvSpPr>
          <p:nvPr/>
        </p:nvSpPr>
        <p:spPr bwMode="auto">
          <a:xfrm>
            <a:off x="838200" y="32004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Simulation</a:t>
            </a:r>
          </a:p>
        </p:txBody>
      </p:sp>
      <p:sp>
        <p:nvSpPr>
          <p:cNvPr id="151559" name="Rectangle 3"/>
          <p:cNvSpPr>
            <a:spLocks noChangeArrowheads="1"/>
          </p:cNvSpPr>
          <p:nvPr/>
        </p:nvSpPr>
        <p:spPr bwMode="auto">
          <a:xfrm>
            <a:off x="838200" y="48768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Virtualization (MLN, VMware, Virtual PC)</a:t>
            </a:r>
          </a:p>
        </p:txBody>
      </p:sp>
      <p:sp>
        <p:nvSpPr>
          <p:cNvPr id="151560" name="Rectangle 3"/>
          <p:cNvSpPr>
            <a:spLocks noChangeArrowheads="1"/>
          </p:cNvSpPr>
          <p:nvPr/>
        </p:nvSpPr>
        <p:spPr bwMode="auto">
          <a:xfrm>
            <a:off x="838200" y="40386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/>
              <a:t>Emulabs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51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build="p"/>
      <p:bldP spid="151558" grpId="0"/>
      <p:bldP spid="151559" grpId="0"/>
      <p:bldP spid="151559" grpId="1"/>
      <p:bldP spid="151560" grpId="0"/>
      <p:bldP spid="151560" grpId="1"/>
      <p:bldP spid="151560" grpId="2"/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3314</TotalTime>
  <Words>704</Words>
  <Application>Microsoft PowerPoint</Application>
  <PresentationFormat>On-screen Show (4:3)</PresentationFormat>
  <Paragraphs>217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Wingdings</vt:lpstr>
      <vt:lpstr>Times New Roman</vt:lpstr>
      <vt:lpstr>Capsules</vt:lpstr>
      <vt:lpstr>Capsules</vt:lpstr>
      <vt:lpstr>Visio</vt:lpstr>
      <vt:lpstr>Microsoft Visio Drawing</vt:lpstr>
      <vt:lpstr>MASTERING (VIRTUAL) NETWORKS A Case Study of Virtualizing Internet Lab</vt:lpstr>
      <vt:lpstr>Agenda</vt:lpstr>
      <vt:lpstr>Introduction</vt:lpstr>
      <vt:lpstr>Working in Network Lab</vt:lpstr>
      <vt:lpstr>Related Work</vt:lpstr>
      <vt:lpstr>Slide 6</vt:lpstr>
      <vt:lpstr>Related Work</vt:lpstr>
      <vt:lpstr>Slide 8</vt:lpstr>
      <vt:lpstr>Related Work</vt:lpstr>
      <vt:lpstr>Virtualization</vt:lpstr>
      <vt:lpstr>Virtualization Benefits</vt:lpstr>
      <vt:lpstr>Virtual Lab Design</vt:lpstr>
      <vt:lpstr>Virtual Lab Design</vt:lpstr>
      <vt:lpstr>Students’ Perspective</vt:lpstr>
      <vt:lpstr>Students’ Perspective</vt:lpstr>
      <vt:lpstr>Students’ Perspective</vt:lpstr>
      <vt:lpstr>Students’ Perspective</vt:lpstr>
      <vt:lpstr>Students’ Perspective</vt:lpstr>
      <vt:lpstr>Administrator’s Perspective</vt:lpstr>
      <vt:lpstr>Extended Topologies</vt:lpstr>
      <vt:lpstr>System Features</vt:lpstr>
      <vt:lpstr>Lab Implementation</vt:lpstr>
      <vt:lpstr>Conclusions &amp; Future Work</vt:lpstr>
      <vt:lpstr>Thank You!</vt:lpstr>
      <vt:lpstr>System Architecture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133</cp:revision>
  <cp:lastPrinted>1601-01-01T00:00:00Z</cp:lastPrinted>
  <dcterms:created xsi:type="dcterms:W3CDTF">1601-01-01T00:00:00Z</dcterms:created>
  <dcterms:modified xsi:type="dcterms:W3CDTF">2009-03-23T16:33:28Z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